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4" r:id="rId1"/>
  </p:sldMasterIdLst>
  <p:notesMasterIdLst>
    <p:notesMasterId r:id="rId26"/>
  </p:notesMasterIdLst>
  <p:sldIdLst>
    <p:sldId id="256" r:id="rId2"/>
    <p:sldId id="257" r:id="rId3"/>
    <p:sldId id="271" r:id="rId4"/>
    <p:sldId id="259" r:id="rId5"/>
    <p:sldId id="280" r:id="rId6"/>
    <p:sldId id="272" r:id="rId7"/>
    <p:sldId id="288" r:id="rId8"/>
    <p:sldId id="263" r:id="rId9"/>
    <p:sldId id="281" r:id="rId10"/>
    <p:sldId id="285" r:id="rId11"/>
    <p:sldId id="286" r:id="rId12"/>
    <p:sldId id="287" r:id="rId13"/>
    <p:sldId id="264" r:id="rId14"/>
    <p:sldId id="278" r:id="rId15"/>
    <p:sldId id="282" r:id="rId16"/>
    <p:sldId id="283" r:id="rId17"/>
    <p:sldId id="284" r:id="rId18"/>
    <p:sldId id="265" r:id="rId19"/>
    <p:sldId id="273" r:id="rId20"/>
    <p:sldId id="274" r:id="rId21"/>
    <p:sldId id="275" r:id="rId22"/>
    <p:sldId id="277" r:id="rId23"/>
    <p:sldId id="269" r:id="rId24"/>
    <p:sldId id="258" r:id="rId25"/>
  </p:sldIdLst>
  <p:sldSz cx="12192000" cy="6858000"/>
  <p:notesSz cx="7053263" cy="9372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324" autoAdjust="0"/>
  </p:normalViewPr>
  <p:slideViewPr>
    <p:cSldViewPr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0BF6D3-3986-4638-B822-72C234F4FEA0}" type="doc">
      <dgm:prSet loTypeId="urn:microsoft.com/office/officeart/2005/8/layout/chevron1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FE509AA-0FA0-41E2-AACE-F2A2AEB9C977}">
      <dgm:prSet phldrT="[Text]"/>
      <dgm:spPr/>
      <dgm:t>
        <a:bodyPr/>
        <a:lstStyle/>
        <a:p>
          <a:pPr>
            <a:buAutoNum type="arabicPeriod"/>
          </a:pPr>
          <a:r>
            <a:rPr lang="en-IN" dirty="0"/>
            <a:t>Cost-Effectiveness</a:t>
          </a:r>
        </a:p>
      </dgm:t>
    </dgm:pt>
    <dgm:pt modelId="{EA78579D-E11D-41F6-ADE6-7AC7D91811C5}" type="parTrans" cxnId="{B0706FFF-512F-4626-93AE-980D2F814DAC}">
      <dgm:prSet/>
      <dgm:spPr/>
      <dgm:t>
        <a:bodyPr/>
        <a:lstStyle/>
        <a:p>
          <a:endParaRPr lang="en-IN"/>
        </a:p>
      </dgm:t>
    </dgm:pt>
    <dgm:pt modelId="{D205FEA5-B3C3-4C12-A2E0-A12AC2B8C705}" type="sibTrans" cxnId="{B0706FFF-512F-4626-93AE-980D2F814DAC}">
      <dgm:prSet/>
      <dgm:spPr/>
      <dgm:t>
        <a:bodyPr/>
        <a:lstStyle/>
        <a:p>
          <a:endParaRPr lang="en-IN"/>
        </a:p>
      </dgm:t>
    </dgm:pt>
    <dgm:pt modelId="{2ACD5C28-690C-4DFF-A993-0F2B85E6550B}">
      <dgm:prSet phldrT="[Text]"/>
      <dgm:spPr/>
      <dgm:t>
        <a:bodyPr/>
        <a:lstStyle/>
        <a:p>
          <a:pPr>
            <a:buAutoNum type="arabicPeriod"/>
          </a:pPr>
          <a:r>
            <a:rPr lang="en-IN" dirty="0"/>
            <a:t>Interpretability</a:t>
          </a:r>
        </a:p>
      </dgm:t>
    </dgm:pt>
    <dgm:pt modelId="{9EDEA0F8-715E-48CE-9971-7E2839EB45A7}" type="parTrans" cxnId="{F2534527-6D89-451A-B9A5-D5A07662A566}">
      <dgm:prSet/>
      <dgm:spPr/>
      <dgm:t>
        <a:bodyPr/>
        <a:lstStyle/>
        <a:p>
          <a:endParaRPr lang="en-IN"/>
        </a:p>
      </dgm:t>
    </dgm:pt>
    <dgm:pt modelId="{715A5F6B-23FF-489C-BCA4-E13DB326BC39}" type="sibTrans" cxnId="{F2534527-6D89-451A-B9A5-D5A07662A566}">
      <dgm:prSet/>
      <dgm:spPr/>
      <dgm:t>
        <a:bodyPr/>
        <a:lstStyle/>
        <a:p>
          <a:endParaRPr lang="en-IN"/>
        </a:p>
      </dgm:t>
    </dgm:pt>
    <dgm:pt modelId="{58F2FB8B-4046-4E94-80E5-4EB25D2755D0}">
      <dgm:prSet phldrT="[Text]"/>
      <dgm:spPr/>
      <dgm:t>
        <a:bodyPr/>
        <a:lstStyle/>
        <a:p>
          <a:pPr>
            <a:buAutoNum type="arabicPeriod"/>
          </a:pPr>
          <a:r>
            <a:rPr lang="en-IN" dirty="0"/>
            <a:t>Automation</a:t>
          </a:r>
        </a:p>
      </dgm:t>
    </dgm:pt>
    <dgm:pt modelId="{CB49AA9C-2428-4BE5-905B-FE2E90C8C50B}" type="parTrans" cxnId="{54DFFC80-6CF6-43E4-8036-388752E13D3B}">
      <dgm:prSet/>
      <dgm:spPr/>
      <dgm:t>
        <a:bodyPr/>
        <a:lstStyle/>
        <a:p>
          <a:endParaRPr lang="en-IN"/>
        </a:p>
      </dgm:t>
    </dgm:pt>
    <dgm:pt modelId="{00269284-613A-41F4-9209-8DCBC86DC3F6}" type="sibTrans" cxnId="{54DFFC80-6CF6-43E4-8036-388752E13D3B}">
      <dgm:prSet/>
      <dgm:spPr/>
      <dgm:t>
        <a:bodyPr/>
        <a:lstStyle/>
        <a:p>
          <a:endParaRPr lang="en-IN"/>
        </a:p>
      </dgm:t>
    </dgm:pt>
    <dgm:pt modelId="{BB91C034-77B6-41CA-BE23-7BCF5E975458}">
      <dgm:prSet/>
      <dgm:spPr/>
      <dgm:t>
        <a:bodyPr/>
        <a:lstStyle/>
        <a:p>
          <a:r>
            <a:rPr lang="en-IN"/>
            <a:t>Security &amp; Privacy</a:t>
          </a:r>
          <a:endParaRPr lang="en-IN" dirty="0"/>
        </a:p>
      </dgm:t>
    </dgm:pt>
    <dgm:pt modelId="{6672EDEE-E7FD-4571-8DA8-BCD6F824C735}" type="parTrans" cxnId="{837F2880-E5E5-4C95-A874-4319D183D5FD}">
      <dgm:prSet/>
      <dgm:spPr/>
      <dgm:t>
        <a:bodyPr/>
        <a:lstStyle/>
        <a:p>
          <a:endParaRPr lang="en-IN"/>
        </a:p>
      </dgm:t>
    </dgm:pt>
    <dgm:pt modelId="{28718A48-5D8F-4C62-83F3-F30B69A1C979}" type="sibTrans" cxnId="{837F2880-E5E5-4C95-A874-4319D183D5FD}">
      <dgm:prSet/>
      <dgm:spPr/>
      <dgm:t>
        <a:bodyPr/>
        <a:lstStyle/>
        <a:p>
          <a:endParaRPr lang="en-IN"/>
        </a:p>
      </dgm:t>
    </dgm:pt>
    <dgm:pt modelId="{84F0B3A8-B27F-4F7F-8416-B580264B205D}">
      <dgm:prSet/>
      <dgm:spPr/>
      <dgm:t>
        <a:bodyPr/>
        <a:lstStyle/>
        <a:p>
          <a:r>
            <a:rPr lang="en-IN"/>
            <a:t>User-Friendly Interfaces  </a:t>
          </a:r>
          <a:endParaRPr lang="en-IN" dirty="0"/>
        </a:p>
      </dgm:t>
    </dgm:pt>
    <dgm:pt modelId="{FE434FFF-69C1-439C-B699-8EA0E4ACD264}" type="parTrans" cxnId="{362610F1-3DAE-4993-92F8-66FCF678D8C6}">
      <dgm:prSet/>
      <dgm:spPr/>
      <dgm:t>
        <a:bodyPr/>
        <a:lstStyle/>
        <a:p>
          <a:endParaRPr lang="en-IN"/>
        </a:p>
      </dgm:t>
    </dgm:pt>
    <dgm:pt modelId="{BFB94459-445F-4D8A-9D47-F1A100D49106}" type="sibTrans" cxnId="{362610F1-3DAE-4993-92F8-66FCF678D8C6}">
      <dgm:prSet/>
      <dgm:spPr/>
      <dgm:t>
        <a:bodyPr/>
        <a:lstStyle/>
        <a:p>
          <a:endParaRPr lang="en-IN"/>
        </a:p>
      </dgm:t>
    </dgm:pt>
    <dgm:pt modelId="{97D7A6BD-358E-4138-A1B3-4BF002EED742}" type="pres">
      <dgm:prSet presAssocID="{D90BF6D3-3986-4638-B822-72C234F4FEA0}" presName="Name0" presStyleCnt="0">
        <dgm:presLayoutVars>
          <dgm:dir/>
          <dgm:animLvl val="lvl"/>
          <dgm:resizeHandles val="exact"/>
        </dgm:presLayoutVars>
      </dgm:prSet>
      <dgm:spPr/>
    </dgm:pt>
    <dgm:pt modelId="{1DC091D1-1E8F-496A-BAEE-08EBAE502844}" type="pres">
      <dgm:prSet presAssocID="{EFE509AA-0FA0-41E2-AACE-F2A2AEB9C977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E45663A-332B-407B-88DF-04410727BB66}" type="pres">
      <dgm:prSet presAssocID="{D205FEA5-B3C3-4C12-A2E0-A12AC2B8C705}" presName="parTxOnlySpace" presStyleCnt="0"/>
      <dgm:spPr/>
    </dgm:pt>
    <dgm:pt modelId="{70E429E8-8FB1-4216-B135-5B4DC55EE325}" type="pres">
      <dgm:prSet presAssocID="{2ACD5C28-690C-4DFF-A993-0F2B85E6550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0660F20-209F-4B8E-97F5-EC806F7B585C}" type="pres">
      <dgm:prSet presAssocID="{715A5F6B-23FF-489C-BCA4-E13DB326BC39}" presName="parTxOnlySpace" presStyleCnt="0"/>
      <dgm:spPr/>
    </dgm:pt>
    <dgm:pt modelId="{586CA308-A40B-4BB1-AED8-6955991A5096}" type="pres">
      <dgm:prSet presAssocID="{58F2FB8B-4046-4E94-80E5-4EB25D2755D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2114248-04E6-4A05-8C7F-A66D50EEF0F7}" type="pres">
      <dgm:prSet presAssocID="{00269284-613A-41F4-9209-8DCBC86DC3F6}" presName="parTxOnlySpace" presStyleCnt="0"/>
      <dgm:spPr/>
    </dgm:pt>
    <dgm:pt modelId="{1560A4E1-F68F-4014-8BE2-D32F52B04C77}" type="pres">
      <dgm:prSet presAssocID="{BB91C034-77B6-41CA-BE23-7BCF5E975458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464D302-7961-4364-8838-38B0EDA4DDA8}" type="pres">
      <dgm:prSet presAssocID="{28718A48-5D8F-4C62-83F3-F30B69A1C979}" presName="parTxOnlySpace" presStyleCnt="0"/>
      <dgm:spPr/>
    </dgm:pt>
    <dgm:pt modelId="{D06AF6B4-8C09-458C-A9A2-59D196C30BE2}" type="pres">
      <dgm:prSet presAssocID="{84F0B3A8-B27F-4F7F-8416-B580264B205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AABC601-878A-4511-BDA6-F1E6DD7941D7}" type="presOf" srcId="{BB91C034-77B6-41CA-BE23-7BCF5E975458}" destId="{1560A4E1-F68F-4014-8BE2-D32F52B04C77}" srcOrd="0" destOrd="0" presId="urn:microsoft.com/office/officeart/2005/8/layout/chevron1"/>
    <dgm:cxn modelId="{F2534527-6D89-451A-B9A5-D5A07662A566}" srcId="{D90BF6D3-3986-4638-B822-72C234F4FEA0}" destId="{2ACD5C28-690C-4DFF-A993-0F2B85E6550B}" srcOrd="1" destOrd="0" parTransId="{9EDEA0F8-715E-48CE-9971-7E2839EB45A7}" sibTransId="{715A5F6B-23FF-489C-BCA4-E13DB326BC39}"/>
    <dgm:cxn modelId="{562E7029-338D-4D63-BFCA-E41373038038}" type="presOf" srcId="{58F2FB8B-4046-4E94-80E5-4EB25D2755D0}" destId="{586CA308-A40B-4BB1-AED8-6955991A5096}" srcOrd="0" destOrd="0" presId="urn:microsoft.com/office/officeart/2005/8/layout/chevron1"/>
    <dgm:cxn modelId="{D1AB3836-8835-4C5A-8691-FCB82DD2C4A1}" type="presOf" srcId="{84F0B3A8-B27F-4F7F-8416-B580264B205D}" destId="{D06AF6B4-8C09-458C-A9A2-59D196C30BE2}" srcOrd="0" destOrd="0" presId="urn:microsoft.com/office/officeart/2005/8/layout/chevron1"/>
    <dgm:cxn modelId="{75836A37-D7D4-41E1-97F5-BA6E33FA5DDC}" type="presOf" srcId="{EFE509AA-0FA0-41E2-AACE-F2A2AEB9C977}" destId="{1DC091D1-1E8F-496A-BAEE-08EBAE502844}" srcOrd="0" destOrd="0" presId="urn:microsoft.com/office/officeart/2005/8/layout/chevron1"/>
    <dgm:cxn modelId="{837F2880-E5E5-4C95-A874-4319D183D5FD}" srcId="{D90BF6D3-3986-4638-B822-72C234F4FEA0}" destId="{BB91C034-77B6-41CA-BE23-7BCF5E975458}" srcOrd="3" destOrd="0" parTransId="{6672EDEE-E7FD-4571-8DA8-BCD6F824C735}" sibTransId="{28718A48-5D8F-4C62-83F3-F30B69A1C979}"/>
    <dgm:cxn modelId="{54DFFC80-6CF6-43E4-8036-388752E13D3B}" srcId="{D90BF6D3-3986-4638-B822-72C234F4FEA0}" destId="{58F2FB8B-4046-4E94-80E5-4EB25D2755D0}" srcOrd="2" destOrd="0" parTransId="{CB49AA9C-2428-4BE5-905B-FE2E90C8C50B}" sibTransId="{00269284-613A-41F4-9209-8DCBC86DC3F6}"/>
    <dgm:cxn modelId="{D5881793-BDCD-4B62-A65F-26B87E8DE6BF}" type="presOf" srcId="{D90BF6D3-3986-4638-B822-72C234F4FEA0}" destId="{97D7A6BD-358E-4138-A1B3-4BF002EED742}" srcOrd="0" destOrd="0" presId="urn:microsoft.com/office/officeart/2005/8/layout/chevron1"/>
    <dgm:cxn modelId="{597EA5DD-F769-4C89-9F72-60C1FA4CF129}" type="presOf" srcId="{2ACD5C28-690C-4DFF-A993-0F2B85E6550B}" destId="{70E429E8-8FB1-4216-B135-5B4DC55EE325}" srcOrd="0" destOrd="0" presId="urn:microsoft.com/office/officeart/2005/8/layout/chevron1"/>
    <dgm:cxn modelId="{362610F1-3DAE-4993-92F8-66FCF678D8C6}" srcId="{D90BF6D3-3986-4638-B822-72C234F4FEA0}" destId="{84F0B3A8-B27F-4F7F-8416-B580264B205D}" srcOrd="4" destOrd="0" parTransId="{FE434FFF-69C1-439C-B699-8EA0E4ACD264}" sibTransId="{BFB94459-445F-4D8A-9D47-F1A100D49106}"/>
    <dgm:cxn modelId="{B0706FFF-512F-4626-93AE-980D2F814DAC}" srcId="{D90BF6D3-3986-4638-B822-72C234F4FEA0}" destId="{EFE509AA-0FA0-41E2-AACE-F2A2AEB9C977}" srcOrd="0" destOrd="0" parTransId="{EA78579D-E11D-41F6-ADE6-7AC7D91811C5}" sibTransId="{D205FEA5-B3C3-4C12-A2E0-A12AC2B8C705}"/>
    <dgm:cxn modelId="{B60E3E66-C0B0-4CF9-8B65-89390365DDED}" type="presParOf" srcId="{97D7A6BD-358E-4138-A1B3-4BF002EED742}" destId="{1DC091D1-1E8F-496A-BAEE-08EBAE502844}" srcOrd="0" destOrd="0" presId="urn:microsoft.com/office/officeart/2005/8/layout/chevron1"/>
    <dgm:cxn modelId="{B872D764-EBD5-4A41-AA50-6FE312A38AFF}" type="presParOf" srcId="{97D7A6BD-358E-4138-A1B3-4BF002EED742}" destId="{AE45663A-332B-407B-88DF-04410727BB66}" srcOrd="1" destOrd="0" presId="urn:microsoft.com/office/officeart/2005/8/layout/chevron1"/>
    <dgm:cxn modelId="{B4391865-24F2-4ADC-8E6A-71AF728ACACD}" type="presParOf" srcId="{97D7A6BD-358E-4138-A1B3-4BF002EED742}" destId="{70E429E8-8FB1-4216-B135-5B4DC55EE325}" srcOrd="2" destOrd="0" presId="urn:microsoft.com/office/officeart/2005/8/layout/chevron1"/>
    <dgm:cxn modelId="{08BE521A-ED8C-48F3-9EED-A52AE5F3D4BA}" type="presParOf" srcId="{97D7A6BD-358E-4138-A1B3-4BF002EED742}" destId="{50660F20-209F-4B8E-97F5-EC806F7B585C}" srcOrd="3" destOrd="0" presId="urn:microsoft.com/office/officeart/2005/8/layout/chevron1"/>
    <dgm:cxn modelId="{2027ED1D-FFD8-4CB8-8C5E-41DFF0176CCA}" type="presParOf" srcId="{97D7A6BD-358E-4138-A1B3-4BF002EED742}" destId="{586CA308-A40B-4BB1-AED8-6955991A5096}" srcOrd="4" destOrd="0" presId="urn:microsoft.com/office/officeart/2005/8/layout/chevron1"/>
    <dgm:cxn modelId="{E245EA6F-9715-46C8-AC04-D08B19002CE6}" type="presParOf" srcId="{97D7A6BD-358E-4138-A1B3-4BF002EED742}" destId="{52114248-04E6-4A05-8C7F-A66D50EEF0F7}" srcOrd="5" destOrd="0" presId="urn:microsoft.com/office/officeart/2005/8/layout/chevron1"/>
    <dgm:cxn modelId="{544CE4F7-5C54-4638-81F8-873402D97357}" type="presParOf" srcId="{97D7A6BD-358E-4138-A1B3-4BF002EED742}" destId="{1560A4E1-F68F-4014-8BE2-D32F52B04C77}" srcOrd="6" destOrd="0" presId="urn:microsoft.com/office/officeart/2005/8/layout/chevron1"/>
    <dgm:cxn modelId="{3EBD5904-AD17-49FA-B7EB-79D5F5D0A01E}" type="presParOf" srcId="{97D7A6BD-358E-4138-A1B3-4BF002EED742}" destId="{A464D302-7961-4364-8838-38B0EDA4DDA8}" srcOrd="7" destOrd="0" presId="urn:microsoft.com/office/officeart/2005/8/layout/chevron1"/>
    <dgm:cxn modelId="{12CB2A8B-A4F0-4DF2-AB46-F30508A0C0FD}" type="presParOf" srcId="{97D7A6BD-358E-4138-A1B3-4BF002EED742}" destId="{D06AF6B4-8C09-458C-A9A2-59D196C30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091D1-1E8F-496A-BAEE-08EBAE502844}">
      <dsp:nvSpPr>
        <dsp:cNvPr id="0" name=""/>
        <dsp:cNvSpPr/>
      </dsp:nvSpPr>
      <dsp:spPr>
        <a:xfrm>
          <a:off x="2707" y="1390302"/>
          <a:ext cx="2409525" cy="96381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Cost-Effectiveness</a:t>
          </a:r>
        </a:p>
      </dsp:txBody>
      <dsp:txXfrm>
        <a:off x="484612" y="1390302"/>
        <a:ext cx="1445715" cy="963810"/>
      </dsp:txXfrm>
    </dsp:sp>
    <dsp:sp modelId="{70E429E8-8FB1-4216-B135-5B4DC55EE325}">
      <dsp:nvSpPr>
        <dsp:cNvPr id="0" name=""/>
        <dsp:cNvSpPr/>
      </dsp:nvSpPr>
      <dsp:spPr>
        <a:xfrm>
          <a:off x="2171280" y="1390302"/>
          <a:ext cx="2409525" cy="96381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Interpretability</a:t>
          </a:r>
        </a:p>
      </dsp:txBody>
      <dsp:txXfrm>
        <a:off x="2653185" y="1390302"/>
        <a:ext cx="1445715" cy="963810"/>
      </dsp:txXfrm>
    </dsp:sp>
    <dsp:sp modelId="{586CA308-A40B-4BB1-AED8-6955991A5096}">
      <dsp:nvSpPr>
        <dsp:cNvPr id="0" name=""/>
        <dsp:cNvSpPr/>
      </dsp:nvSpPr>
      <dsp:spPr>
        <a:xfrm>
          <a:off x="4339853" y="1390302"/>
          <a:ext cx="2409525" cy="96381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/>
            <a:t>Automation</a:t>
          </a:r>
        </a:p>
      </dsp:txBody>
      <dsp:txXfrm>
        <a:off x="4821758" y="1390302"/>
        <a:ext cx="1445715" cy="963810"/>
      </dsp:txXfrm>
    </dsp:sp>
    <dsp:sp modelId="{1560A4E1-F68F-4014-8BE2-D32F52B04C77}">
      <dsp:nvSpPr>
        <dsp:cNvPr id="0" name=""/>
        <dsp:cNvSpPr/>
      </dsp:nvSpPr>
      <dsp:spPr>
        <a:xfrm>
          <a:off x="6508426" y="1390302"/>
          <a:ext cx="2409525" cy="96381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Security &amp; Privacy</a:t>
          </a:r>
          <a:endParaRPr lang="en-IN" sz="1700" kern="1200" dirty="0"/>
        </a:p>
      </dsp:txBody>
      <dsp:txXfrm>
        <a:off x="6990331" y="1390302"/>
        <a:ext cx="1445715" cy="963810"/>
      </dsp:txXfrm>
    </dsp:sp>
    <dsp:sp modelId="{D06AF6B4-8C09-458C-A9A2-59D196C30BE2}">
      <dsp:nvSpPr>
        <dsp:cNvPr id="0" name=""/>
        <dsp:cNvSpPr/>
      </dsp:nvSpPr>
      <dsp:spPr>
        <a:xfrm>
          <a:off x="8676999" y="1390302"/>
          <a:ext cx="2409525" cy="96381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User-Friendly Interfaces  </a:t>
          </a:r>
          <a:endParaRPr lang="en-IN" sz="1700" kern="1200" dirty="0"/>
        </a:p>
      </dsp:txBody>
      <dsp:txXfrm>
        <a:off x="9158904" y="1390302"/>
        <a:ext cx="1445715" cy="9638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5938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54" tIns="46927" rIns="93854" bIns="46927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55937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54" tIns="46927" rIns="93854" bIns="46927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3225" y="703263"/>
            <a:ext cx="6248400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4850" y="4451350"/>
            <a:ext cx="5643563" cy="421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54" tIns="46927" rIns="93854" bIns="469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2700"/>
            <a:ext cx="3055938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54" tIns="46927" rIns="93854" bIns="46927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902700"/>
            <a:ext cx="3055937" cy="46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854" tIns="46927" rIns="93854" bIns="46927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5FFE27DE-142D-4443-9119-5D0CF204A1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2468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094b7bd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7094b7bd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056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225a6013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225a6013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339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422aa698d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422aa698d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811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747F057-FFF7-4742-BA7C-3A753E68B5B0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27487-EC64-49D6-9AFB-D5683ABD5B2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17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450E37-7683-4F80-9B90-506F31B05624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BB41D-5D21-4E88-96FB-75504A47417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585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73D6DC-A105-4773-BED4-72D54AAB481E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891531-8353-4BFD-9600-3D8BB53566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52264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8123333" y="-167"/>
            <a:ext cx="40664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960000" y="1680668"/>
            <a:ext cx="1700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960000" y="308396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538400" y="1680668"/>
            <a:ext cx="17004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4"/>
          </p:nvPr>
        </p:nvSpPr>
        <p:spPr>
          <a:xfrm>
            <a:off x="4538400" y="3083963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3968233"/>
            <a:ext cx="170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6"/>
          </p:nvPr>
        </p:nvSpPr>
        <p:spPr>
          <a:xfrm>
            <a:off x="960000" y="5381065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7" hasCustomPrompt="1"/>
          </p:nvPr>
        </p:nvSpPr>
        <p:spPr>
          <a:xfrm>
            <a:off x="4538400" y="3968233"/>
            <a:ext cx="17004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8"/>
          </p:nvPr>
        </p:nvSpPr>
        <p:spPr>
          <a:xfrm>
            <a:off x="4538400" y="5381065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3"/>
          </p:nvPr>
        </p:nvSpPr>
        <p:spPr>
          <a:xfrm>
            <a:off x="953467" y="2440833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4"/>
          </p:nvPr>
        </p:nvSpPr>
        <p:spPr>
          <a:xfrm>
            <a:off x="4538400" y="2440833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5"/>
          </p:nvPr>
        </p:nvSpPr>
        <p:spPr>
          <a:xfrm>
            <a:off x="953467" y="4731867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6"/>
          </p:nvPr>
        </p:nvSpPr>
        <p:spPr>
          <a:xfrm>
            <a:off x="4538400" y="4731867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4227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960000" y="624767"/>
            <a:ext cx="102720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960000" y="1612300"/>
            <a:ext cx="8259600" cy="12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" name="Google Shape;41;p9"/>
          <p:cNvSpPr>
            <a:spLocks noGrp="1"/>
          </p:cNvSpPr>
          <p:nvPr>
            <p:ph type="pic" idx="2"/>
          </p:nvPr>
        </p:nvSpPr>
        <p:spPr>
          <a:xfrm>
            <a:off x="-67" y="3458067"/>
            <a:ext cx="12192000" cy="340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47673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accen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319233" y="1786251"/>
            <a:ext cx="4509600" cy="64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2319233" y="2283317"/>
            <a:ext cx="45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2319233" y="3780999"/>
            <a:ext cx="45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4"/>
          </p:nvPr>
        </p:nvSpPr>
        <p:spPr>
          <a:xfrm>
            <a:off x="2319267" y="5279467"/>
            <a:ext cx="450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2319235" y="3283936"/>
            <a:ext cx="4509600" cy="64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2319236" y="4782405"/>
            <a:ext cx="4509600" cy="644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667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693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40F67E-76C9-4737-8B5B-AB64B634CC2A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3E4B7-1BB8-421B-9BC0-E4F30ED0316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575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473ADE-6807-491C-ABD0-C8D44A114B16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D5DA4-F4D5-4B43-AEBC-4CDB565D4A0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198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A41954-9E2F-43F2-9DB3-3C05D74D3D53}" type="datetime1">
              <a:rPr lang="en-IN" smtClean="0"/>
              <a:t>25-12-2023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13501-CA67-4BE4-9124-12BF297F78B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712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160F42F-57E1-413E-B1CE-3BF43AC8A29F}" type="datetime1">
              <a:rPr lang="en-IN" smtClean="0"/>
              <a:t>25-12-2023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E04DC-929A-4AF4-8185-1A2C09BE405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096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7D1905-E262-4EBB-B353-7A5574037C34}" type="datetime1">
              <a:rPr lang="en-IN" smtClean="0"/>
              <a:t>25-12-2023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CFF6-A3D4-45F9-990C-0C70C8A0E6D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34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5AB7C-B9B8-4808-BD85-49D8C899885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04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00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2F8495-4C67-42C7-BB5D-7561F727FA73}" type="datetime1">
              <a:rPr lang="en-IN" smtClean="0"/>
              <a:t>25-12-2023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CE39-4001-409C-A1D0-890191E6897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003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00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6DE8D8F-4121-4916-91F3-786F68B7CD54}" type="datetime1">
              <a:rPr lang="en-IN" smtClean="0"/>
              <a:t>25-12-2023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5090-9D78-43CC-9255-D096E7A8FA55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0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DCA2186-119F-4FC4-A24B-B5ED3DEE9BA0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0C0DE-C484-4112-B95C-85EE94FFFCC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209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464" userDrawn="1">
          <p15:clr>
            <a:srgbClr val="F26B43"/>
          </p15:clr>
        </p15:guide>
        <p15:guide id="2" pos="5888" userDrawn="1">
          <p15:clr>
            <a:srgbClr val="F26B43"/>
          </p15:clr>
        </p15:guide>
        <p15:guide id="3" pos="6400" userDrawn="1">
          <p15:clr>
            <a:srgbClr val="F26B43"/>
          </p15:clr>
        </p15:guide>
        <p15:guide id="4" pos="9824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1848" userDrawn="1">
          <p15:clr>
            <a:srgbClr val="F26B43"/>
          </p15:clr>
        </p15:guide>
        <p15:guide id="7" orient="horz" pos="3960" userDrawn="1">
          <p15:clr>
            <a:srgbClr val="F26B43"/>
          </p15:clr>
        </p15:guide>
        <p15:guide id="8" orient="horz" pos="3840" userDrawn="1">
          <p15:clr>
            <a:srgbClr val="F26B43"/>
          </p15:clr>
        </p15:guide>
        <p15:guide id="9" pos="4416" userDrawn="1">
          <p15:clr>
            <a:srgbClr val="F26B43"/>
          </p15:clr>
        </p15:guide>
        <p15:guide id="10" pos="4800" userDrawn="1">
          <p15:clr>
            <a:srgbClr val="F26B43"/>
          </p15:clr>
        </p15:guide>
        <p15:guide id="11" orient="horz" pos="360" userDrawn="1">
          <p15:clr>
            <a:srgbClr val="F26B43"/>
          </p15:clr>
        </p15:guide>
        <p15:guide id="12" pos="7368" userDrawn="1">
          <p15:clr>
            <a:srgbClr val="F26B43"/>
          </p15:clr>
        </p15:guide>
        <p15:guide id="13" pos="240" userDrawn="1">
          <p15:clr>
            <a:srgbClr val="F26B43"/>
          </p15:clr>
        </p15:guide>
        <p15:guide id="1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-272890" y="2813603"/>
            <a:ext cx="1208389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altLang="en-US" sz="3600" u="sng" dirty="0">
                <a:latin typeface="Monotype Corsiva" panose="03010101010201010101" pitchFamily="66" charset="0"/>
                <a:cs typeface="Times New Roman" panose="02020603050405020304" pitchFamily="18" charset="0"/>
              </a:rPr>
              <a:t>HeartSage: An Advanced ML Predictive Analytics System for Cardiovascular Health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8169156" y="5867400"/>
            <a:ext cx="24071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 dirty="0">
                <a:latin typeface="Times New Roman" panose="02020603050405020304" pitchFamily="18" charset="0"/>
              </a:rPr>
              <a:t>Dr. Suma M R</a:t>
            </a:r>
          </a:p>
          <a:p>
            <a:pPr algn="ctr" eaLnBrk="1" hangingPunct="1"/>
            <a:r>
              <a:rPr lang="en-US" altLang="en-US" sz="2000" dirty="0">
                <a:latin typeface="Times New Roman" panose="02020603050405020304" pitchFamily="18" charset="0"/>
              </a:rPr>
              <a:t>Asst. Professor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8224" y="3889173"/>
            <a:ext cx="11811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</a:rPr>
              <a:t>USN : 1DS20EC116 (Sec-B)   Name : NEERAJ JAIN 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</a:rPr>
              <a:t>USN : 1DS20EC197 (Sec-D)   Name : SMARAK MISHRA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</a:rPr>
              <a:t>USN : 1DS20EC214 (Sec-D)   Name : SURYANSH DEVASTHALI</a:t>
            </a:r>
          </a:p>
          <a:p>
            <a:pPr eaLnBrk="1" hangingPunct="1"/>
            <a:r>
              <a:rPr lang="en-US" altLang="en-US" sz="2400" dirty="0">
                <a:latin typeface="Times New Roman" panose="02020603050405020304" pitchFamily="18" charset="0"/>
              </a:rPr>
              <a:t>USN : 1DS20EC215 (Sec-D)   Name : SURYANSH SAHA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48CB1511-EB88-42BF-9170-EE17BEB9E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0043" y="2163202"/>
            <a:ext cx="3592222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</a:rPr>
              <a:t>Project Batch No. : B-35 </a:t>
            </a:r>
          </a:p>
          <a:p>
            <a:pPr eaLnBrk="1" hangingPunct="1"/>
            <a:r>
              <a:rPr lang="en-US" altLang="en-US" sz="2000" dirty="0">
                <a:latin typeface="Times New Roman" panose="02020603050405020304" pitchFamily="18" charset="0"/>
              </a:rPr>
              <a:t>Subject code : 19EC7ICPR1</a:t>
            </a:r>
          </a:p>
          <a:p>
            <a:pPr algn="ctr" eaLnBrk="1" hangingPunct="1"/>
            <a:endParaRPr lang="en-US" altLang="en-US" sz="2800" dirty="0">
              <a:latin typeface="Times New Roman" panose="020206030504050203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D8C805-5F30-4FDA-9D8E-471F62A51669}"/>
              </a:ext>
            </a:extLst>
          </p:cNvPr>
          <p:cNvGrpSpPr/>
          <p:nvPr/>
        </p:nvGrpSpPr>
        <p:grpSpPr>
          <a:xfrm>
            <a:off x="76200" y="10984"/>
            <a:ext cx="11995968" cy="2209095"/>
            <a:chOff x="-45444" y="-69629"/>
            <a:chExt cx="12177439" cy="22132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55F408B-454C-40B8-8DC4-AFF0D32EC448}"/>
                </a:ext>
              </a:extLst>
            </p:cNvPr>
            <p:cNvGrpSpPr/>
            <p:nvPr/>
          </p:nvGrpSpPr>
          <p:grpSpPr>
            <a:xfrm>
              <a:off x="-45444" y="-69629"/>
              <a:ext cx="12161243" cy="1266145"/>
              <a:chOff x="-45444" y="-69629"/>
              <a:chExt cx="12161243" cy="1266145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491784" y="25774"/>
                <a:ext cx="7482840" cy="80172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 eaLnBrk="1" hangingPunct="1"/>
                <a:r>
                  <a:rPr lang="en-US" altLang="en-US" sz="2200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Selection Phase Project Synopsis Presentation</a:t>
                </a:r>
              </a:p>
              <a:p>
                <a:pPr algn="ctr" eaLnBrk="1" hangingPunct="1"/>
                <a:r>
                  <a:rPr lang="en-US" altLang="en-US" sz="2400" dirty="0">
                    <a:solidFill>
                      <a:srgbClr val="FF0000"/>
                    </a:solidFill>
                    <a:latin typeface="Bookman Old Style" panose="02050604050505020204" pitchFamily="18" charset="0"/>
                  </a:rPr>
                  <a:t>OCTOBER 2023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E78C14F-72BB-4867-B145-DC419171913F}"/>
                  </a:ext>
                </a:extLst>
              </p:cNvPr>
              <p:cNvGrpSpPr/>
              <p:nvPr/>
            </p:nvGrpSpPr>
            <p:grpSpPr>
              <a:xfrm>
                <a:off x="-45444" y="15678"/>
                <a:ext cx="2301054" cy="1180838"/>
                <a:chOff x="31541" y="22579"/>
                <a:chExt cx="2286208" cy="1108199"/>
              </a:xfrm>
            </p:grpSpPr>
            <p:pic>
              <p:nvPicPr>
                <p:cNvPr id="9" name="Picture 8"/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453" r="51613" b="6451"/>
                <a:stretch/>
              </p:blipFill>
              <p:spPr bwMode="auto">
                <a:xfrm>
                  <a:off x="31541" y="22579"/>
                  <a:ext cx="1143000" cy="11030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602C676-8C25-4B05-A716-23F9A8DAFBF4}"/>
                    </a:ext>
                  </a:extLst>
                </p:cNvPr>
                <p:cNvPicPr/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66189" y="22579"/>
                  <a:ext cx="1051560" cy="1108199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D9E2ADE-A818-4F05-8F27-BCB2AC26159A}"/>
                  </a:ext>
                </a:extLst>
              </p:cNvPr>
              <p:cNvGrpSpPr/>
              <p:nvPr/>
            </p:nvGrpSpPr>
            <p:grpSpPr>
              <a:xfrm>
                <a:off x="10104365" y="-69629"/>
                <a:ext cx="2011434" cy="1264130"/>
                <a:chOff x="9566044" y="-32189"/>
                <a:chExt cx="1823796" cy="1062789"/>
              </a:xfrm>
            </p:grpSpPr>
            <p:pic>
              <p:nvPicPr>
                <p:cNvPr id="7" name="Picture 6"/>
                <p:cNvPicPr/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419" t="6453" b="6451"/>
                <a:stretch/>
              </p:blipFill>
              <p:spPr bwMode="auto">
                <a:xfrm>
                  <a:off x="9566044" y="-32189"/>
                  <a:ext cx="990600" cy="10627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96533A7C-3D54-4AAB-8436-6F82BA96C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627840" y="-8301"/>
                  <a:ext cx="762000" cy="1015014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906E1A-F456-49EC-A4F5-FCC807867D1F}"/>
                </a:ext>
              </a:extLst>
            </p:cNvPr>
            <p:cNvSpPr txBox="1"/>
            <p:nvPr/>
          </p:nvSpPr>
          <p:spPr>
            <a:xfrm>
              <a:off x="48104" y="1189505"/>
              <a:ext cx="12083891" cy="9541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800" b="1" dirty="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</a:rPr>
                <a:t>Dayananda Sagar College of Engineering, Bangalore, Karnataka</a:t>
              </a:r>
            </a:p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GB" sz="2800" b="1" dirty="0">
                  <a:solidFill>
                    <a:srgbClr val="000000"/>
                  </a:solidFill>
                  <a:effectLst/>
                  <a:latin typeface="Tw Cen MT" panose="020B0602020104020603" pitchFamily="34" charset="0"/>
                  <a:ea typeface="Times New Roman" panose="02020603050405020304" pitchFamily="18" charset="0"/>
                </a:rPr>
                <a:t>Department of Electronics &amp; Communication Engineering</a:t>
              </a:r>
              <a:endParaRPr lang="en-IN" sz="2800" dirty="0">
                <a:effectLst/>
                <a:latin typeface="Tw Cen MT" panose="020B0602020104020603" pitchFamily="34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90681" y="5562600"/>
            <a:ext cx="3238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Team.</a:t>
            </a:r>
          </a:p>
          <a:p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Abhishek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 B.</a:t>
            </a:r>
          </a:p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 Suma M R- A section,</a:t>
            </a:r>
          </a:p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 </a:t>
            </a:r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Srividya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 - B section,</a:t>
            </a:r>
          </a:p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 </a:t>
            </a:r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Manasa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K- C Section,</a:t>
            </a:r>
          </a:p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 </a:t>
            </a:r>
            <a:r>
              <a:rPr lang="en-IN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Bindu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 M - D section.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388BA-11DB-1B8C-34E4-74859302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105D-1BC3-C65A-8BCB-A0ED85AC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F0C5EF2-E0F2-02E7-6A24-0C695CC6F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76" y="186054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Circuit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0CC7B-4A6E-7C17-0451-187DE400E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6" y="1047700"/>
            <a:ext cx="5090160" cy="276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6197F1-AD7A-1B44-E11B-B587495D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00" y="4169555"/>
            <a:ext cx="4824536" cy="183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FD915-D833-95C6-B73E-2030AD88C1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5" t="9577" r="1763" b="30574"/>
          <a:stretch/>
        </p:blipFill>
        <p:spPr>
          <a:xfrm>
            <a:off x="6457884" y="1244071"/>
            <a:ext cx="4610084" cy="37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8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3388BA-11DB-1B8C-34E4-74859302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2105D-1BC3-C65A-8BCB-A0ED85AC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D5F65-63D6-B96D-9117-7FFB156DE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" y="1772257"/>
            <a:ext cx="5386968" cy="34575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B899E4-BA25-87C2-6BB9-211960BBAC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1" t="19551" r="20601" b="2751"/>
          <a:stretch/>
        </p:blipFill>
        <p:spPr>
          <a:xfrm>
            <a:off x="7320136" y="1175459"/>
            <a:ext cx="3528392" cy="5328592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3D9F4EC4-778E-B1F7-37F0-A88465212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Connection  </a:t>
            </a:r>
          </a:p>
        </p:txBody>
      </p:sp>
    </p:spTree>
    <p:extLst>
      <p:ext uri="{BB962C8B-B14F-4D97-AF65-F5344CB8AC3E}">
        <p14:creationId xmlns:p14="http://schemas.microsoft.com/office/powerpoint/2010/main" val="358652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1322804"/>
            <a:ext cx="5972175" cy="4181475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C69580F3-A0E3-CAE5-BDA5-946944E3D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Circuit Diagram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5EE64-D6DE-B88F-6444-BD1818697274}"/>
              </a:ext>
            </a:extLst>
          </p:cNvPr>
          <p:cNvSpPr txBox="1"/>
          <p:nvPr/>
        </p:nvSpPr>
        <p:spPr>
          <a:xfrm>
            <a:off x="358011" y="1268760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MAX30100</a:t>
            </a:r>
          </a:p>
        </p:txBody>
      </p:sp>
    </p:spTree>
    <p:extLst>
      <p:ext uri="{BB962C8B-B14F-4D97-AF65-F5344CB8AC3E}">
        <p14:creationId xmlns:p14="http://schemas.microsoft.com/office/powerpoint/2010/main" val="1476206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BDA9B0-89CA-4A23-BEFB-C6AF93EF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515600" cy="5289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Device Deployment and Data Collection:  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Deploy embedded devices to collect physiological data from patients. </a:t>
            </a:r>
          </a:p>
          <a:p>
            <a:pPr>
              <a:buFontTx/>
              <a:buChar char="-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web portal to record user input data.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Cloud Application Development: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Developing a web and mobile application for users to interact with IoT devices and view predictions.  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real-time data visualization and user-friendly interfaces.  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 users to input personal information and receive predictions.</a:t>
            </a:r>
          </a:p>
          <a:p>
            <a:pPr>
              <a:buFontTx/>
              <a:buChar char="-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Infrastructure Setup:  </a:t>
            </a:r>
          </a:p>
          <a:p>
            <a:pPr marL="0" indent="0"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Choose a cloud platform (e.g., AWS, Azure, Google Cloud) for data storage and processing.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Set up cloud databases and storage for storing device data. 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C814-668C-37D7-7313-22153359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0C53F-8181-FFF6-8F72-1B4B4B79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B9277AD-C3F8-48B1-A37B-0E77E782D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Implementation Process</a:t>
            </a:r>
          </a:p>
        </p:txBody>
      </p:sp>
    </p:spTree>
    <p:extLst>
      <p:ext uri="{BB962C8B-B14F-4D97-AF65-F5344CB8AC3E}">
        <p14:creationId xmlns:p14="http://schemas.microsoft.com/office/powerpoint/2010/main" val="928989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BDA9B0-89CA-4A23-BEFB-C6AF93EFC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066800"/>
            <a:ext cx="10515600" cy="553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Extract meaningful features from data (e.g., heart rate variability, ECG patterns).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Data cleaning, exploration and preprocessing features to prepare them for machine learning.</a:t>
            </a:r>
          </a:p>
          <a:p>
            <a:pPr marL="0" indent="0">
              <a:buNone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 Development: </a:t>
            </a:r>
          </a:p>
          <a:p>
            <a:pPr marL="0" indent="0">
              <a:buNone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Choose a suitable machine learning algorithms for classification. </a:t>
            </a:r>
          </a:p>
          <a:p>
            <a:pPr marL="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Train and validate the model using cross-validation techniques.  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Model Updates: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Setting up continuous monitoring of incoming data streams.   </a:t>
            </a:r>
          </a:p>
          <a:p>
            <a:pPr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Regularly retraining the machine learning model to adapt to new data.</a:t>
            </a:r>
          </a:p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and Validation: 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Conduct thorough testing of the entire system, including sensor data collection, cloud processing, and the machine learning model.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Validate the model's predictions against known cases and clinical expertise.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73C814-668C-37D7-7313-221533598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90C53F-8181-FFF6-8F72-1B4B4B798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B9277AD-C3F8-48B1-A37B-0E77E782D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Implementation Process</a:t>
            </a:r>
          </a:p>
        </p:txBody>
      </p:sp>
    </p:spTree>
    <p:extLst>
      <p:ext uri="{BB962C8B-B14F-4D97-AF65-F5344CB8AC3E}">
        <p14:creationId xmlns:p14="http://schemas.microsoft.com/office/powerpoint/2010/main" val="309189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C395E-8FA9-D7D8-1473-6ACD71F40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40F67E-76C9-4737-8B5B-AB64B634CC2A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00B8C-32F4-F909-D6C4-590088389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C9D6A-EDD0-44C9-6E72-B0F873B5524D}"/>
              </a:ext>
            </a:extLst>
          </p:cNvPr>
          <p:cNvSpPr txBox="1"/>
          <p:nvPr/>
        </p:nvSpPr>
        <p:spPr>
          <a:xfrm>
            <a:off x="381000" y="1048159"/>
            <a:ext cx="11506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 segment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flat, isoelectric section of the ECG between the end of the S wave (the J point) and the beginning of the T wave.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ST Segment represents the interval between ventricular depolarization and repolarization.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most important cause of ST segment abnormality (elevation or depression) is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myocardial ischemia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or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infarction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Text Box 2">
            <a:extLst>
              <a:ext uri="{FF2B5EF4-FFF2-40B4-BE49-F238E27FC236}">
                <a16:creationId xmlns:a16="http://schemas.microsoft.com/office/drawing/2014/main" id="{459ECE69-BFFF-A156-867E-715211DAF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S-T Segment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FEDD38-98CF-976D-332D-EFCE7591B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358403"/>
            <a:ext cx="6591300" cy="396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8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B94F3-56F8-1A3B-63CC-2078F9FC5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40F67E-76C9-4737-8B5B-AB64B634CC2A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CDF7E-23EE-1232-4278-A8D30FA92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D0CE7C-F121-6B1C-2E0E-D502DE6430EF}"/>
              </a:ext>
            </a:extLst>
          </p:cNvPr>
          <p:cNvSpPr txBox="1"/>
          <p:nvPr/>
        </p:nvSpPr>
        <p:spPr>
          <a:xfrm>
            <a:off x="762000" y="228600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 Segment Morphology in Other Conditions</a:t>
            </a:r>
            <a:endParaRPr lang="en-IN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C7CA534-9361-5CA2-1109-DEABC3B4C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871883"/>
            <a:ext cx="6477000" cy="283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C7E2D97-7AB1-DEBA-631E-87F51929C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20729"/>
            <a:ext cx="5181600" cy="323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75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CBE7B-3D3D-8DF9-9781-2B470DFA6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40F67E-76C9-4737-8B5B-AB64B634CC2A}" type="datetime1">
              <a:rPr lang="en-IN" smtClean="0"/>
              <a:t>25-12-2023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2C78-2D13-FF41-AC5A-C1606A38F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92C07A79-2DDC-309F-84CE-42F14C03F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Simulation Results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84095-A4E8-3A87-4CE5-BF71D77CB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7" y="1828800"/>
            <a:ext cx="5939155" cy="296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5E1BAF-BF28-9708-094B-851155EFA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87220"/>
            <a:ext cx="5939155" cy="2902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126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E017F-26B7-F72A-EE9B-F5935BEA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589EE-BA9D-BCDC-1DD7-26882D14A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75A9835B-4E4A-BEA6-D055-2565E38F55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860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Expected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FB335-D957-99BE-CEC4-FF140441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" y="1143000"/>
            <a:ext cx="6095999" cy="2819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9DBA4-8EF3-D6A8-71B9-76F7C53607C0}"/>
              </a:ext>
            </a:extLst>
          </p:cNvPr>
          <p:cNvSpPr txBox="1"/>
          <p:nvPr/>
        </p:nvSpPr>
        <p:spPr>
          <a:xfrm>
            <a:off x="304800" y="43434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above graph shows the past health score records of the person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D76513-26D8-D5A5-FE41-ED8B18E3C12A}"/>
              </a:ext>
            </a:extLst>
          </p:cNvPr>
          <p:cNvSpPr txBox="1"/>
          <p:nvPr/>
        </p:nvSpPr>
        <p:spPr>
          <a:xfrm>
            <a:off x="6997447" y="4989731"/>
            <a:ext cx="4853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This is a cumulative heart score that is calculated by considering several parameters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56301"/>
            <a:ext cx="5033763" cy="38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78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261F03-35EA-A4A8-32B4-671D0012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D6D598-1A72-8D5D-1896-3FB997C1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39379CA-7227-34B0-69F6-173A7A4C3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C9097-4E45-B535-4C3C-3AFF639CF7A4}"/>
              </a:ext>
            </a:extLst>
          </p:cNvPr>
          <p:cNvSpPr txBox="1"/>
          <p:nvPr/>
        </p:nvSpPr>
        <p:spPr>
          <a:xfrm>
            <a:off x="228600" y="838289"/>
            <a:ext cx="6400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Early Detection and Prevention: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helps in identifying individuals at high risk of a cardiovascular issue, enabling timely interventions and lifestyle changes to reduce that risk.</a:t>
            </a:r>
          </a:p>
          <a:p>
            <a:pPr lvl="1" algn="l"/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Patient Outcomes: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intervention can significantly improve patient outcomes by reducing the severity of cardiovascular related issues and associated complications.</a:t>
            </a:r>
          </a:p>
          <a:p>
            <a:pPr lvl="1"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Cost-Effectiveness: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and preventing cardiovascular in advance can lead to significant cost savings for both individuals and the healthcare system by minimizing emergency care and hospitalization costs.</a:t>
            </a:r>
          </a:p>
          <a:p>
            <a:pPr lvl="1"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D51D6-D675-4A85-A300-33424A84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22" y="2266900"/>
            <a:ext cx="5054749" cy="272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81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152400" y="362664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Overview of the project selection phase presentation</a:t>
            </a: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609600" y="1447800"/>
            <a:ext cx="108204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 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 with Block Diagrams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process (h/w - s/w)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results (experimentation, simulation)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 / Applications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of the future works (Nov’23 – Jun’24)</a:t>
            </a:r>
          </a:p>
          <a:p>
            <a:pPr marL="457200" indent="-457200" algn="just" eaLnBrk="1" hangingPunct="1">
              <a:buFont typeface="+mj-lt"/>
              <a:buAutoNum type="arabicPeriod"/>
              <a:tabLst>
                <a:tab pos="446088" algn="l"/>
              </a:tabLst>
            </a:pPr>
            <a:r>
              <a:rPr lang="en-US" altLang="en-US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B9601-373F-22FF-A9C5-C8FBD74EE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E6C20-BF70-0461-3118-3D36D5C8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26671F-4F0D-BF92-F3E0-FFA6BFF10BEB}"/>
              </a:ext>
            </a:extLst>
          </p:cNvPr>
          <p:cNvSpPr txBox="1"/>
          <p:nvPr/>
        </p:nvSpPr>
        <p:spPr>
          <a:xfrm>
            <a:off x="228600" y="304800"/>
            <a:ext cx="61722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Medicine: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allows for a personalized approach to healthcare, tailoring recommendations and treatments based on an individual's specific risk factors.</a:t>
            </a:r>
          </a:p>
          <a:p>
            <a:pPr lvl="1" algn="l"/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 Health Impact: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identifying high-risk groups, public health initiatives can be targeted more effectively, potentially leading to a reduction in overall cardiovascular health issues in the population.</a:t>
            </a:r>
          </a:p>
          <a:p>
            <a:pPr lvl="1" algn="l"/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Data-Driven Decision Making: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 providers can make informed decisions based on the predictive insights provided by the system, enhancing the efficiency and effectiveness of their care delivery.</a:t>
            </a:r>
          </a:p>
          <a:p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801EE-3D8E-4393-ADBE-604097CE3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381000"/>
            <a:ext cx="2667000" cy="1718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52855-9BD2-4281-8976-2F398DB67A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648" y="3352800"/>
            <a:ext cx="303135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1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946DB8-1F73-29B7-8465-5DC5F6E38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2CC27-54AC-0B94-C864-0F39FF546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695394A4-1773-1664-FA9C-0E4ABDBCC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A3B26C-1A3E-5C3F-9FE5-70AE4E5AAB0B}"/>
              </a:ext>
            </a:extLst>
          </p:cNvPr>
          <p:cNvSpPr txBox="1"/>
          <p:nvPr/>
        </p:nvSpPr>
        <p:spPr>
          <a:xfrm>
            <a:off x="266700" y="975515"/>
            <a:ext cx="116586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 cardiovascular health management system is a valuable tool that utilizes various algorithms, data analysis techniques, and medical information to predict the risk of an individual experiencing a heart attack. </a:t>
            </a:r>
            <a:r>
              <a:rPr lang="en-US" sz="2000" b="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Some of its applications include:</a:t>
            </a:r>
          </a:p>
          <a:p>
            <a:endParaRPr lang="en-US" sz="20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Healthcare Plans: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 attack prediction systems can aid in creating personalized healthcare plans for individuals based on their risk levels.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Preventive Health Screenings: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institutions can use these systems to identify high-risk groups within the population for targeted preventive health screenings. 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Health Insurance Assessment:</a:t>
            </a:r>
          </a:p>
          <a:p>
            <a:pPr lvl="1" algn="l"/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insurance companies can utilize these systems to assess the risk of potential policyholders, leading to more accurate risk assessment and appropriate premium adjustments.</a:t>
            </a:r>
          </a:p>
          <a:p>
            <a:endParaRPr lang="en-US" sz="2000" b="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IN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70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D5FD6-61D3-8207-92C9-BDABA6D01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48B7-AA2C-D855-BECC-01C50FDDF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17F725AB-8FD3-9A6D-EBEB-2A06DA6AE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Flowline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C30461-12D1-4C6D-9ED7-625447D14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1076"/>
              </p:ext>
            </p:extLst>
          </p:nvPr>
        </p:nvGraphicFramePr>
        <p:xfrm>
          <a:off x="1419258" y="1351262"/>
          <a:ext cx="9176470" cy="465361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588235">
                  <a:extLst>
                    <a:ext uri="{9D8B030D-6E8A-4147-A177-3AD203B41FA5}">
                      <a16:colId xmlns:a16="http://schemas.microsoft.com/office/drawing/2014/main" val="1080389787"/>
                    </a:ext>
                  </a:extLst>
                </a:gridCol>
                <a:gridCol w="4588235">
                  <a:extLst>
                    <a:ext uri="{9D8B030D-6E8A-4147-A177-3AD203B41FA5}">
                      <a16:colId xmlns:a16="http://schemas.microsoft.com/office/drawing/2014/main" val="1755226514"/>
                    </a:ext>
                  </a:extLst>
                </a:gridCol>
              </a:tblGrid>
              <a:tr h="775602"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MONTH</a:t>
                      </a:r>
                      <a:endParaRPr lang="en-IN" sz="2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/>
                        <a:t>WORK FLOW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9505325"/>
                  </a:ext>
                </a:extLst>
              </a:tr>
              <a:tr h="775602">
                <a:tc>
                  <a:txBody>
                    <a:bodyPr/>
                    <a:lstStyle/>
                    <a:p>
                      <a:r>
                        <a:rPr lang="en-IN"/>
                        <a:t>NOV-DEC</a:t>
                      </a:r>
                      <a:endParaRPr lang="en-IN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Embedded system design and App Development.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8611311"/>
                  </a:ext>
                </a:extLst>
              </a:tr>
              <a:tr h="775602">
                <a:tc>
                  <a:txBody>
                    <a:bodyPr/>
                    <a:lstStyle/>
                    <a:p>
                      <a:r>
                        <a:rPr lang="en-IN"/>
                        <a:t>JAN-FEB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Cloud Integration with Data Analysis and Transformation.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457045"/>
                  </a:ext>
                </a:extLst>
              </a:tr>
              <a:tr h="775602">
                <a:tc>
                  <a:txBody>
                    <a:bodyPr/>
                    <a:lstStyle/>
                    <a:p>
                      <a:r>
                        <a:rPr lang="en-IN"/>
                        <a:t>MAR-APR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Training and Implementation of ML model.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8695282"/>
                  </a:ext>
                </a:extLst>
              </a:tr>
              <a:tr h="775602">
                <a:tc>
                  <a:txBody>
                    <a:bodyPr/>
                    <a:lstStyle/>
                    <a:p>
                      <a:r>
                        <a:rPr lang="en-IN"/>
                        <a:t>MAY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Test runs, Comparison and Deploying Heart score and dashboards on app.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029"/>
                  </a:ext>
                </a:extLst>
              </a:tr>
              <a:tr h="775602">
                <a:tc>
                  <a:txBody>
                    <a:bodyPr/>
                    <a:lstStyle/>
                    <a:p>
                      <a:r>
                        <a:rPr lang="en-IN"/>
                        <a:t>JUNE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Final presentation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821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445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01C40-EFFF-4DFF-B658-80444FCAC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11506200" cy="5029200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Sharma, S. Yadav and M. Gupta, "Heart Disease Prediction using Machine Learning Techniques," 2020 2nd International Conference on Advances in Computing, Communication Control and Networking (ICACCCN).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S. Rose, P.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Bruntha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Selvadass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 M. V, B. C. Mary M and M. J. D, "Heart Attack Prediction using Machine Learning Techniques," 2023 9th International Conference on Advanced Computing and Communication Systems (ICACCS).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Neyja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Mumtaz, K. M. S. Huq, S. 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Rodriguez and Z. Zhou, "An IoT-Based E-Health Monitoring System Using ECG Signal," GLOBECOM 2017 - 2017 IEEE Global Communications Conference.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O. Y.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A.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H. A. Bakar, E. S. M. M. Tan and A. M.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"IoT Health Monitoring Device of Oxygen Saturation (SpO2) and Heart Rate Level," 2020 1st International Conference on Information Technology, Advanced Mechanical and Electrical Engineering (ICITAMEE).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8645B-FA40-F17F-9211-CC8B0A9B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80187-8749-5244-B235-1842C03E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0E2667D-B74D-3E3F-7BE0-9119966B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267452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Thank-You Letter Examples for Extending Gratitude to Your Network -  Idealist">
            <a:extLst>
              <a:ext uri="{FF2B5EF4-FFF2-40B4-BE49-F238E27FC236}">
                <a16:creationId xmlns:a16="http://schemas.microsoft.com/office/drawing/2014/main" id="{172FFEB8-DCF4-44CB-803B-1A344352B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964233"/>
            <a:ext cx="7239000" cy="292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84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0236" r="30236"/>
          <a:stretch/>
        </p:blipFill>
        <p:spPr>
          <a:prstGeom prst="rect">
            <a:avLst/>
          </a:prstGeom>
        </p:spPr>
      </p:pic>
      <p:sp>
        <p:nvSpPr>
          <p:cNvPr id="19" name="Text Box 2">
            <a:extLst>
              <a:ext uri="{FF2B5EF4-FFF2-40B4-BE49-F238E27FC236}">
                <a16:creationId xmlns:a16="http://schemas.microsoft.com/office/drawing/2014/main" id="{CD56A8CE-F702-4908-AFA2-D40BE6633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04800"/>
            <a:ext cx="78486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Introduction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732A44-AE42-4E60-89C3-81A1FE53EE97}"/>
              </a:ext>
            </a:extLst>
          </p:cNvPr>
          <p:cNvSpPr txBox="1"/>
          <p:nvPr/>
        </p:nvSpPr>
        <p:spPr>
          <a:xfrm>
            <a:off x="152400" y="1295400"/>
            <a:ext cx="78486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advanced and efficient predictive analytics system for cardiovascular health is crucial in today's healthcare landscape, where cardiovascular diseases, particularly heart attacks, pose a significant public health concern.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worldwide Covid-19 pandemic, people who had survived the covid infection have suffered unusual heart attacks and heart problems which can be also termed as effect of “Long Covid”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innovative system leverages the power of predictive analytics to proactively identify individuals at a higher risk of experiencing a heart attack. </a:t>
            </a:r>
          </a:p>
          <a:p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38CB3F9-9C81-4F32-A4FE-C74A5CF839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34" y="152399"/>
            <a:ext cx="4066400" cy="67054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subTitle" idx="1"/>
          </p:nvPr>
        </p:nvSpPr>
        <p:spPr>
          <a:xfrm>
            <a:off x="152400" y="393800"/>
            <a:ext cx="11887200" cy="120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employing cutting-edge machine learning algorithms and analyzing a diverse set of health-related data, this system aims to revolutionize preventive care and improve patient outcomes.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goal of this predictive analytics system is to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personalized heart profile and to cumulate a heart score to predict his future cardiovascular health.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By analyzing various risk factors such as age, gender, medical history, lifestyle choices, genetic predisposition, and clinical indicators, the system generates personalized risk assessments. </a:t>
            </a:r>
            <a:endParaRPr lang="en-IN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17D306-AD22-4DB6-872E-05F7FD5D75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8" t="-424" r="988" b="47091"/>
          <a:stretch/>
        </p:blipFill>
        <p:spPr>
          <a:xfrm>
            <a:off x="-96687" y="3356992"/>
            <a:ext cx="12288688" cy="35010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8645B-FA40-F17F-9211-CC8B0A9B0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80187-8749-5244-B235-1842C03E1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00E2667D-B74D-3E3F-7BE0-9119966B3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3" y="157158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IN" sz="3600">
                <a:latin typeface="Times New Roman"/>
                <a:cs typeface="Times New Roman"/>
              </a:rPr>
              <a:t>LITERATURE SURVEY</a:t>
            </a:r>
            <a:endParaRPr lang="en-US" altLang="en-US" sz="3600" dirty="0">
              <a:latin typeface="Book Antiqua" panose="02040602050305030304" pitchFamily="18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C8934BC-00F5-F62C-C895-14138CECB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56328"/>
              </p:ext>
            </p:extLst>
          </p:nvPr>
        </p:nvGraphicFramePr>
        <p:xfrm>
          <a:off x="0" y="923164"/>
          <a:ext cx="12192000" cy="6230541"/>
        </p:xfrm>
        <a:graphic>
          <a:graphicData uri="http://schemas.openxmlformats.org/drawingml/2006/table">
            <a:tbl>
              <a:tblPr/>
              <a:tblGrid>
                <a:gridCol w="4710733">
                  <a:extLst>
                    <a:ext uri="{9D8B030D-6E8A-4147-A177-3AD203B41FA5}">
                      <a16:colId xmlns:a16="http://schemas.microsoft.com/office/drawing/2014/main" val="453391024"/>
                    </a:ext>
                  </a:extLst>
                </a:gridCol>
                <a:gridCol w="2147267">
                  <a:extLst>
                    <a:ext uri="{9D8B030D-6E8A-4147-A177-3AD203B41FA5}">
                      <a16:colId xmlns:a16="http://schemas.microsoft.com/office/drawing/2014/main" val="151724190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42464989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4006940724"/>
                    </a:ext>
                  </a:extLst>
                </a:gridCol>
              </a:tblGrid>
              <a:tr h="30462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Title​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Authors​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Focuses on​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Drawbacks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349900"/>
                  </a:ext>
                </a:extLst>
              </a:tr>
              <a:tr h="86351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Fingertip based heart beat monitoring system using embedded systems,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[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T.S.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Arulananth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and B. Shilpa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based on the principal of Photo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Phelthysmo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Graphy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Can’t be use in running or Treadmill stress test.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0575"/>
                  </a:ext>
                </a:extLst>
              </a:tr>
              <a:tr h="51505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Backpropagation neural network for prediction of heart disease. [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Theor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paper uses a publicly available dataset.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model is based on a single dataset.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650542"/>
                  </a:ext>
                </a:extLst>
              </a:tr>
              <a:tr h="9630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Pulse Oximetry and IOT based Cardiac Monitoring Integrated Alert System. [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2018]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D. Murali, D. R. Rao, S. R. Rao and M. Ananda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technology uses a medical sensor creating a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photoplethsmogram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This paper does not provide any data to support the effectiveness and accuracy of the proposed system.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724838"/>
                  </a:ext>
                </a:extLst>
              </a:tr>
              <a:tr h="118708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Identification of significant features and data mining techniques in predicting heart disease.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[2019]</a:t>
                      </a:r>
                    </a:p>
                    <a:p>
                      <a:pPr algn="l" fontAlgn="base"/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M. S. Amin, Y. K.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Chiam</a:t>
                      </a: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K. D. </a:t>
                      </a:r>
                      <a:r>
                        <a:rPr lang="en-US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Varathan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​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paper uses a dataset of 13 medical attributes and evaluates the performance of seven data mining methods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 paper does not compare its results with other existing studies on heart disease prediction.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10718"/>
                  </a:ext>
                </a:extLst>
              </a:tr>
              <a:tr h="11870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Heart Attack Probability Analysis Using Machine Learning.</a:t>
                      </a:r>
                    </a:p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800" b="0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A. A.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Shanbhag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C. Shetty, A. Ananth, A. S. Shetty, K.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Kavanashree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Nayak and B. R. </a:t>
                      </a:r>
                      <a:r>
                        <a:rPr 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Rakshitha</a:t>
                      </a:r>
                      <a:endParaRPr lang="en-US" sz="18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accuracy of prediction with highest value of accuracy as 85.7% for SVM model.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Only single SVM algorithm used in the model.</a:t>
                      </a:r>
                      <a:endParaRPr lang="en-US" sz="16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678629"/>
                  </a:ext>
                </a:extLst>
              </a:tr>
            </a:tbl>
          </a:graphicData>
        </a:graphic>
      </p:graphicFrame>
      <p:sp>
        <p:nvSpPr>
          <p:cNvPr id="16" name="Rectangle 1">
            <a:extLst>
              <a:ext uri="{FF2B5EF4-FFF2-40B4-BE49-F238E27FC236}">
                <a16:creationId xmlns:a16="http://schemas.microsoft.com/office/drawing/2014/main" id="{1DF1028F-2DC0-8BBA-5082-0E6D7E83F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87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>
            <a:off x="2319232" y="1786251"/>
            <a:ext cx="5453167" cy="64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400" b="1" dirty="0"/>
              <a:t>Rise In CardioVascular Diseases</a:t>
            </a:r>
            <a:endParaRPr sz="2400" b="1" dirty="0"/>
          </a:p>
        </p:txBody>
      </p:sp>
      <p:sp>
        <p:nvSpPr>
          <p:cNvPr id="268" name="Google Shape;268;p39"/>
          <p:cNvSpPr txBox="1">
            <a:spLocks noGrp="1"/>
          </p:cNvSpPr>
          <p:nvPr>
            <p:ph type="subTitle" idx="2"/>
          </p:nvPr>
        </p:nvSpPr>
        <p:spPr>
          <a:xfrm>
            <a:off x="2319232" y="2283317"/>
            <a:ext cx="7000106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Cardiovascular diseases, including heart disease and stroke, have reached epidemic proportions, becoming the leading cause of death worldwide.</a:t>
            </a:r>
            <a:endParaRPr sz="1800" dirty="0"/>
          </a:p>
        </p:txBody>
      </p:sp>
      <p:sp>
        <p:nvSpPr>
          <p:cNvPr id="269" name="Google Shape;269;p39"/>
          <p:cNvSpPr txBox="1">
            <a:spLocks noGrp="1"/>
          </p:cNvSpPr>
          <p:nvPr>
            <p:ph type="subTitle" idx="3"/>
          </p:nvPr>
        </p:nvSpPr>
        <p:spPr>
          <a:xfrm>
            <a:off x="2319232" y="3780999"/>
            <a:ext cx="651996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dvance </a:t>
            </a:r>
            <a:r>
              <a:rPr lang="en-US" sz="1800" b="0" i="0" dirty="0">
                <a:solidFill>
                  <a:srgbClr val="374151"/>
                </a:solidFill>
                <a:effectLst/>
                <a:latin typeface="Söhne"/>
              </a:rPr>
              <a:t>self-diagnosis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capabilities for individuals concerned about their cardiovascular health.</a:t>
            </a:r>
            <a:endParaRPr dirty="0"/>
          </a:p>
        </p:txBody>
      </p:sp>
      <p:sp>
        <p:nvSpPr>
          <p:cNvPr id="270" name="Google Shape;270;p39"/>
          <p:cNvSpPr txBox="1">
            <a:spLocks noGrp="1"/>
          </p:cNvSpPr>
          <p:nvPr>
            <p:ph type="subTitle" idx="4"/>
          </p:nvPr>
        </p:nvSpPr>
        <p:spPr>
          <a:xfrm>
            <a:off x="2319267" y="5279467"/>
            <a:ext cx="6519932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374151"/>
                </a:solidFill>
                <a:latin typeface="Söhne"/>
              </a:rPr>
              <a:t>The early detection not only reduce the cost but also improves the quality of life.</a:t>
            </a:r>
            <a:endParaRPr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265" name="Google Shape;265;p39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400" b="1" dirty="0"/>
              <a:t>Improved Self-Diagnosis</a:t>
            </a:r>
            <a:endParaRPr sz="2400" b="1" dirty="0"/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400" b="1" dirty="0"/>
              <a:t>Early Detection</a:t>
            </a:r>
            <a:endParaRPr sz="2400" b="1" dirty="0"/>
          </a:p>
        </p:txBody>
      </p:sp>
      <p:sp>
        <p:nvSpPr>
          <p:cNvPr id="32" name="Text Box 2">
            <a:extLst>
              <a:ext uri="{FF2B5EF4-FFF2-40B4-BE49-F238E27FC236}">
                <a16:creationId xmlns:a16="http://schemas.microsoft.com/office/drawing/2014/main" id="{7AFF3104-3E40-47A5-AE60-CCB4A0ABD37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911424" y="476672"/>
            <a:ext cx="10271125" cy="68323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Problem Statement</a:t>
            </a:r>
          </a:p>
        </p:txBody>
      </p:sp>
      <p:pic>
        <p:nvPicPr>
          <p:cNvPr id="3" name="Graphic 2" descr="Business Growth with solid fill">
            <a:extLst>
              <a:ext uri="{FF2B5EF4-FFF2-40B4-BE49-F238E27FC236}">
                <a16:creationId xmlns:a16="http://schemas.microsoft.com/office/drawing/2014/main" id="{6F82F4F5-A5C8-4DC7-8F6E-15A683003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4452" y="1879553"/>
            <a:ext cx="724468" cy="724468"/>
          </a:xfrm>
          <a:prstGeom prst="rect">
            <a:avLst/>
          </a:prstGeom>
        </p:spPr>
      </p:pic>
      <p:pic>
        <p:nvPicPr>
          <p:cNvPr id="5" name="Graphic 4" descr="Stethoscope with solid fill">
            <a:extLst>
              <a:ext uri="{FF2B5EF4-FFF2-40B4-BE49-F238E27FC236}">
                <a16:creationId xmlns:a16="http://schemas.microsoft.com/office/drawing/2014/main" id="{A4F54037-424A-4AC1-B770-C778456C70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6530" y="3384164"/>
            <a:ext cx="680870" cy="680870"/>
          </a:xfrm>
          <a:prstGeom prst="rect">
            <a:avLst/>
          </a:prstGeom>
        </p:spPr>
      </p:pic>
      <p:pic>
        <p:nvPicPr>
          <p:cNvPr id="7" name="Graphic 6" descr="Medical with solid fill">
            <a:extLst>
              <a:ext uri="{FF2B5EF4-FFF2-40B4-BE49-F238E27FC236}">
                <a16:creationId xmlns:a16="http://schemas.microsoft.com/office/drawing/2014/main" id="{8B76C33F-D284-43FD-AA65-0310975747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71600" y="4805530"/>
            <a:ext cx="680870" cy="6808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C862AB-1F66-1D4E-873D-B555184F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132272-5C35-061A-284A-869A9FAE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8562FE90-7635-EC56-4605-35B03D3D9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Objectives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7FFDC6-A4E4-C4AF-5C07-058D6257B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914331"/>
              </p:ext>
            </p:extLst>
          </p:nvPr>
        </p:nvGraphicFramePr>
        <p:xfrm>
          <a:off x="335360" y="1198493"/>
          <a:ext cx="1108923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668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EC742-7F5D-CB0C-EE23-A7259230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 smtClean="0"/>
              <a:t>25-12-2023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2D01CA-9479-ECEE-9418-9B8ADD71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C0628F20-5B9A-977B-ECED-BB474D4DE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9080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Proposed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4E915-ADA8-4122-B966-4CFF2EDFF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411"/>
            <a:ext cx="12192000" cy="545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8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04664"/>
            <a:ext cx="9296400" cy="631404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5FFD78-2B41-4937-8DDC-2AC2894CC81D}" type="datetime1">
              <a:rPr lang="en-IN"/>
              <a:pPr>
                <a:defRPr/>
              </a:pPr>
              <a:t>25-12-2023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Dept. of E &amp; CE, DSCE</a:t>
            </a:r>
          </a:p>
        </p:txBody>
      </p:sp>
      <p:sp>
        <p:nvSpPr>
          <p:cNvPr id="7" name="Date Placeholder 1"/>
          <p:cNvSpPr txBox="1">
            <a:spLocks/>
          </p:cNvSpPr>
          <p:nvPr/>
        </p:nvSpPr>
        <p:spPr>
          <a:xfrm>
            <a:off x="10058400" y="1196752"/>
            <a:ext cx="1905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IN" dirty="0">
                <a:solidFill>
                  <a:schemeClr val="bg2"/>
                </a:solidFill>
              </a:rPr>
              <a:t>https://bit.ly/46r3DF3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5F2EB353-8D2E-65D6-A9EC-3653BC3B3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90381"/>
            <a:ext cx="11887200" cy="64633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3600" dirty="0">
                <a:latin typeface="Book Antiqua" panose="02040602050305030304" pitchFamily="18" charset="0"/>
              </a:rPr>
              <a:t>Block Diagram</a:t>
            </a:r>
          </a:p>
        </p:txBody>
      </p:sp>
    </p:spTree>
    <p:extLst>
      <p:ext uri="{BB962C8B-B14F-4D97-AF65-F5344CB8AC3E}">
        <p14:creationId xmlns:p14="http://schemas.microsoft.com/office/powerpoint/2010/main" val="3356061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Selection_Phase_B35[1]</Template>
  <TotalTime>56</TotalTime>
  <Words>1785</Words>
  <Application>Microsoft Office PowerPoint</Application>
  <PresentationFormat>Widescreen</PresentationFormat>
  <Paragraphs>211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Bebas Neue</vt:lpstr>
      <vt:lpstr>Book Antiqua</vt:lpstr>
      <vt:lpstr>Bookman Old Style</vt:lpstr>
      <vt:lpstr>Calibri</vt:lpstr>
      <vt:lpstr>Calibri Light</vt:lpstr>
      <vt:lpstr>Maven Pro SemiBold</vt:lpstr>
      <vt:lpstr>Monotype Corsiva</vt:lpstr>
      <vt:lpstr>Söhne</vt:lpstr>
      <vt:lpstr>Times New Roman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Neeraj Jain</dc:creator>
  <cp:lastModifiedBy>Neeraj Jain</cp:lastModifiedBy>
  <cp:revision>8</cp:revision>
  <cp:lastPrinted>2012-11-14T16:17:55Z</cp:lastPrinted>
  <dcterms:created xsi:type="dcterms:W3CDTF">2023-12-20T19:34:33Z</dcterms:created>
  <dcterms:modified xsi:type="dcterms:W3CDTF">2023-12-25T14:46:39Z</dcterms:modified>
</cp:coreProperties>
</file>